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59" r:id="rId3"/>
    <p:sldId id="266" r:id="rId4"/>
    <p:sldId id="257" r:id="rId5"/>
    <p:sldId id="278" r:id="rId6"/>
    <p:sldId id="260" r:id="rId7"/>
    <p:sldId id="269" r:id="rId8"/>
    <p:sldId id="270" r:id="rId9"/>
    <p:sldId id="268" r:id="rId10"/>
    <p:sldId id="272" r:id="rId11"/>
    <p:sldId id="271" r:id="rId12"/>
    <p:sldId id="276" r:id="rId13"/>
    <p:sldId id="273" r:id="rId14"/>
    <p:sldId id="274" r:id="rId15"/>
    <p:sldId id="275" r:id="rId16"/>
    <p:sldId id="277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2/2/2023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n-US" sz="4400" dirty="0"/>
              <a:t>The Peripheral</a:t>
            </a:r>
            <a:br>
              <a:rPr lang="en-US" sz="4400" dirty="0"/>
            </a:br>
            <a:r>
              <a:rPr lang="en-US" sz="4400" dirty="0"/>
              <a:t>Nervous System</a:t>
            </a:r>
            <a:endParaRPr lang="en-AU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 fontScale="92500" lnSpcReduction="10000"/>
          </a:bodyPr>
          <a:lstStyle/>
          <a:p>
            <a:r>
              <a:rPr lang="en-US" dirty="0"/>
              <a:t>GTHBY </a:t>
            </a:r>
          </a:p>
          <a:p>
            <a:r>
              <a:rPr lang="en-US" dirty="0"/>
              <a:t>Year 12 General Human Biology</a:t>
            </a:r>
            <a:endParaRPr lang="en-AU" dirty="0"/>
          </a:p>
          <a:p>
            <a:endParaRPr lang="en-A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98EAF5-FE65-779F-9156-C2989B58A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52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7D77-4E49-4DFB-9221-61206F9D3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Autonomic nervous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5A930-56D2-4B3D-8BFC-542EF7097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Consists of calming parasympathetic “rest and digest” nerves and arousing sympathetic “fight or flight” nerves.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Can be stimulatory or inhibitory. 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46170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F6B0C-6E40-4E44-B342-43482626E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6945C6-B56D-481A-B540-6A3F062B6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0541"/>
          <a:stretch/>
        </p:blipFill>
        <p:spPr>
          <a:xfrm>
            <a:off x="-1" y="0"/>
            <a:ext cx="6359855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B80379-8BF4-4F87-9E28-1DC73D647B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521"/>
          <a:stretch/>
        </p:blipFill>
        <p:spPr>
          <a:xfrm>
            <a:off x="6359854" y="88468"/>
            <a:ext cx="62392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000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32D41-B724-B919-73CE-98A0CC8E1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3D13D-6D00-9347-43C4-9D386D4CA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C591E-CAE2-54AE-5D24-09C5FDF8AF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024"/>
          <a:stretch/>
        </p:blipFill>
        <p:spPr>
          <a:xfrm>
            <a:off x="2861764" y="-142875"/>
            <a:ext cx="6468471" cy="700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56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39298-0448-3161-62FE-9E3147D1B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Somatic nervous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8E83B-8238-9434-9E77-CD8F95A72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Associated with voluntary processes that you have to think about,  </a:t>
            </a:r>
            <a:r>
              <a:rPr lang="en-AU" sz="2400" dirty="0" err="1"/>
              <a:t>eg</a:t>
            </a:r>
            <a:r>
              <a:rPr lang="en-AU" sz="2400" dirty="0"/>
              <a:t> skeletal muscles</a:t>
            </a:r>
          </a:p>
          <a:p>
            <a:r>
              <a:rPr lang="en-AU" sz="2400" dirty="0"/>
              <a:t>Stimulatory only.</a:t>
            </a:r>
          </a:p>
        </p:txBody>
      </p:sp>
    </p:spTree>
    <p:extLst>
      <p:ext uri="{BB962C8B-B14F-4D97-AF65-F5344CB8AC3E}">
        <p14:creationId xmlns:p14="http://schemas.microsoft.com/office/powerpoint/2010/main" val="478639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376B3-1E6A-6583-72C3-33D7DC52A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Sensory pathways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2FFB2-43ED-7A73-A99D-E195FB58F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3929498"/>
          </a:xfrm>
        </p:spPr>
        <p:txBody>
          <a:bodyPr>
            <a:normAutofit fontScale="92500"/>
          </a:bodyPr>
          <a:lstStyle/>
          <a:p>
            <a:r>
              <a:rPr lang="en-AU" sz="2400" dirty="0"/>
              <a:t>Transmit information to the central nervous system from sensory organs and receptors within muscles</a:t>
            </a:r>
          </a:p>
          <a:p>
            <a:r>
              <a:rPr lang="en-AU" dirty="0"/>
              <a:t>Muscle tension</a:t>
            </a:r>
          </a:p>
          <a:p>
            <a:r>
              <a:rPr lang="en-AU" dirty="0"/>
              <a:t>Joint angle</a:t>
            </a:r>
          </a:p>
          <a:p>
            <a:r>
              <a:rPr lang="en-AU" dirty="0"/>
              <a:t>Pain</a:t>
            </a:r>
          </a:p>
          <a:p>
            <a:r>
              <a:rPr lang="en-AU" dirty="0"/>
              <a:t>Damaging stimuli </a:t>
            </a:r>
            <a:r>
              <a:rPr lang="en-AU" dirty="0" err="1"/>
              <a:t>eg</a:t>
            </a:r>
            <a:r>
              <a:rPr lang="en-AU" dirty="0"/>
              <a:t> heat or toxins</a:t>
            </a:r>
          </a:p>
          <a:p>
            <a:r>
              <a:rPr lang="en-AU" dirty="0"/>
              <a:t>Adapted for special receptors such as hearing and vision</a:t>
            </a:r>
          </a:p>
        </p:txBody>
      </p:sp>
    </p:spTree>
    <p:extLst>
      <p:ext uri="{BB962C8B-B14F-4D97-AF65-F5344CB8AC3E}">
        <p14:creationId xmlns:p14="http://schemas.microsoft.com/office/powerpoint/2010/main" val="20348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D4F5-361C-8C42-F894-41E62EA45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Motor pathways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5A324-A81E-444B-6A8D-DFBBC80B1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Transmit information from the central nervous system to cause muscles to contract. </a:t>
            </a:r>
          </a:p>
        </p:txBody>
      </p:sp>
    </p:spTree>
    <p:extLst>
      <p:ext uri="{BB962C8B-B14F-4D97-AF65-F5344CB8AC3E}">
        <p14:creationId xmlns:p14="http://schemas.microsoft.com/office/powerpoint/2010/main" val="1370485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F851B-0797-20D5-E936-E4E78D020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36E2B-A7CB-A1A7-5EB3-E50B075D2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AF3235-B338-3012-25B0-07D3F3BE0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5" y="-13319"/>
            <a:ext cx="12178075" cy="619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784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Identify components of the peripheral nervous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Define autosomal and somatic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Define parasympathetic and sympathetic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Define sensory and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Classify or give examples for each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901986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F9DC-B428-D948-9D18-59CDA769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502A-71B1-1C0B-E3C6-592B35CB0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Draw a labelled diagram to show the components of the CNS and PNS.</a:t>
            </a:r>
          </a:p>
          <a:p>
            <a:pPr marL="457200" indent="-457200">
              <a:buAutoNum type="arabicPeriod"/>
            </a:pPr>
            <a:r>
              <a:rPr lang="en-US" sz="2400" dirty="0" err="1"/>
              <a:t>Summarise</a:t>
            </a:r>
            <a:r>
              <a:rPr lang="en-US" sz="2400" dirty="0"/>
              <a:t> the functions of the CNS</a:t>
            </a:r>
          </a:p>
          <a:p>
            <a:pPr marL="457200" indent="-457200">
              <a:buAutoNum type="arabicPeriod"/>
            </a:pPr>
            <a:r>
              <a:rPr lang="en-US" sz="2400" dirty="0" err="1"/>
              <a:t>Summarise</a:t>
            </a:r>
            <a:r>
              <a:rPr lang="en-US" sz="2400" dirty="0"/>
              <a:t> the functions of the PNS</a:t>
            </a:r>
          </a:p>
        </p:txBody>
      </p:sp>
    </p:spTree>
    <p:extLst>
      <p:ext uri="{BB962C8B-B14F-4D97-AF65-F5344CB8AC3E}">
        <p14:creationId xmlns:p14="http://schemas.microsoft.com/office/powerpoint/2010/main" val="1058563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3D332-F09F-4CB0-8806-BF55507D9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True/False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04FA7-5C01-4F2E-A242-F1AF132E8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AU" dirty="0"/>
              <a:t>The brain is part of the central nervous system.</a:t>
            </a:r>
          </a:p>
          <a:p>
            <a:pPr marL="342900" indent="-342900">
              <a:buAutoNum type="arabicPeriod"/>
            </a:pPr>
            <a:r>
              <a:rPr lang="en-AU" dirty="0"/>
              <a:t>The peripheral nervous system coordinates and integrates sensory information with actions.</a:t>
            </a:r>
          </a:p>
          <a:p>
            <a:pPr marL="342900" indent="-342900">
              <a:buAutoNum type="arabicPeriod"/>
            </a:pPr>
            <a:r>
              <a:rPr lang="en-AU" dirty="0"/>
              <a:t>The spinal cord’s main function is the transmission of nerve impulses to and from the body.</a:t>
            </a:r>
          </a:p>
          <a:p>
            <a:pPr marL="342900" indent="-342900">
              <a:buAutoNum type="arabicPeriod"/>
            </a:pPr>
            <a:r>
              <a:rPr lang="en-AU" dirty="0"/>
              <a:t>The peripheral nervous system is divided into autonomic and somatic.</a:t>
            </a:r>
          </a:p>
        </p:txBody>
      </p:sp>
    </p:spTree>
    <p:extLst>
      <p:ext uri="{BB962C8B-B14F-4D97-AF65-F5344CB8AC3E}">
        <p14:creationId xmlns:p14="http://schemas.microsoft.com/office/powerpoint/2010/main" val="426664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Intentions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>
              <a:lnSpc>
                <a:spcPct val="115000"/>
              </a:lnSpc>
              <a:spcAft>
                <a:spcPts val="600"/>
              </a:spcAft>
              <a:tabLst>
                <a:tab pos="228600" algn="l"/>
              </a:tabLst>
            </a:pPr>
            <a:r>
              <a:rPr lang="en-AU" sz="2400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Role of the functional divisions of the peripheral nervous system</a:t>
            </a:r>
          </a:p>
          <a:p>
            <a:pPr marL="285750" lvl="0" indent="-28575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228600" algn="l"/>
              </a:tabLst>
            </a:pPr>
            <a:r>
              <a:rPr lang="en-AU" sz="2400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autonomic – sympathetic and parasympathetic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somatic – sensory and motor</a:t>
            </a: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Identify components of the peripheral nervous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Define autosomal and somatic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Define parasympathetic and sympathetic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Define sensory and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Classify or give examples for each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088436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0666-1DBF-F78B-BEAC-FA64A3119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8C549-C6D8-B3A3-73A5-221EA6B7A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915D0F-5918-B88F-6557-F7C852CF1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303" y="0"/>
            <a:ext cx="4612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232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F9F71-A195-4BB0-A344-83C077A2A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078" y="442220"/>
            <a:ext cx="9070734" cy="1345269"/>
          </a:xfrm>
        </p:spPr>
        <p:txBody>
          <a:bodyPr/>
          <a:lstStyle/>
          <a:p>
            <a:r>
              <a:rPr lang="en-AU" dirty="0"/>
              <a:t>The Peripheral Nervous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F11A9-4DEA-4E52-AB6A-DBC43A678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078" y="2313119"/>
            <a:ext cx="8368789" cy="3651504"/>
          </a:xfrm>
        </p:spPr>
        <p:txBody>
          <a:bodyPr/>
          <a:lstStyle/>
          <a:p>
            <a:r>
              <a:rPr lang="en-AU" sz="2400" dirty="0"/>
              <a:t>Nerves make up the peripheral nervous system. The function of the peripheral nervous system is the transmission of nerve impulses. </a:t>
            </a:r>
          </a:p>
          <a:p>
            <a:r>
              <a:rPr lang="en-AU" sz="2400" dirty="0"/>
              <a:t>Two subsystems of the PNS are autonomic and somatic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3E9304-3170-1B20-447D-6FDDCE3165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014" b="24251"/>
          <a:stretch/>
        </p:blipFill>
        <p:spPr>
          <a:xfrm>
            <a:off x="10082179" y="824949"/>
            <a:ext cx="1540790" cy="56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952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F7096-82CE-46A3-A70C-A1E31F6A1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Autonomic nervous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3F5A3-08C4-4DCC-BEBB-505D91D78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8982" y="2312275"/>
            <a:ext cx="9144001" cy="4028889"/>
          </a:xfrm>
        </p:spPr>
        <p:txBody>
          <a:bodyPr>
            <a:noAutofit/>
          </a:bodyPr>
          <a:lstStyle/>
          <a:p>
            <a:r>
              <a:rPr lang="en-AU" sz="2400" dirty="0"/>
              <a:t>Processes that run automatically without you having to think about them, </a:t>
            </a:r>
            <a:r>
              <a:rPr lang="en-AU" sz="2400" dirty="0" err="1"/>
              <a:t>eg</a:t>
            </a:r>
            <a:r>
              <a:rPr lang="en-AU" sz="2400" dirty="0"/>
              <a:t> internal organs and glands</a:t>
            </a:r>
          </a:p>
          <a:p>
            <a:r>
              <a:rPr lang="en-AU" sz="2000" dirty="0"/>
              <a:t>Heart rate</a:t>
            </a:r>
          </a:p>
          <a:p>
            <a:r>
              <a:rPr lang="en-AU" sz="2000" dirty="0"/>
              <a:t>Blood Pressure</a:t>
            </a:r>
          </a:p>
          <a:p>
            <a:r>
              <a:rPr lang="en-AU" sz="2000" dirty="0"/>
              <a:t>Respiration</a:t>
            </a:r>
          </a:p>
          <a:p>
            <a:r>
              <a:rPr lang="en-AU" sz="2000" dirty="0"/>
              <a:t>Digestion</a:t>
            </a:r>
          </a:p>
          <a:p>
            <a:r>
              <a:rPr lang="en-AU" sz="2000" dirty="0"/>
              <a:t>Sexual arousal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137106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1E25F-E641-4DD2-908C-C451442B2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01769E-A620-4C0A-A8FE-A1003DB3E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8715"/>
          <a:stretch/>
        </p:blipFill>
        <p:spPr>
          <a:xfrm>
            <a:off x="1338926" y="40783"/>
            <a:ext cx="8932834" cy="681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063681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330</Words>
  <Application>Microsoft Office PowerPoint</Application>
  <PresentationFormat>Widescreen</PresentationFormat>
  <Paragraphs>53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Meiryo</vt:lpstr>
      <vt:lpstr>Arial</vt:lpstr>
      <vt:lpstr>Calibri</vt:lpstr>
      <vt:lpstr>Corbel</vt:lpstr>
      <vt:lpstr>SketchLinesVTI</vt:lpstr>
      <vt:lpstr>The Peripheral Nervous System</vt:lpstr>
      <vt:lpstr>Review</vt:lpstr>
      <vt:lpstr>True/False</vt:lpstr>
      <vt:lpstr>Learning Intentions</vt:lpstr>
      <vt:lpstr>Success Criteria</vt:lpstr>
      <vt:lpstr>PowerPoint Presentation</vt:lpstr>
      <vt:lpstr>The Peripheral Nervous System</vt:lpstr>
      <vt:lpstr>Autonomic nervous system</vt:lpstr>
      <vt:lpstr>PowerPoint Presentation</vt:lpstr>
      <vt:lpstr>Autonomic nervous system</vt:lpstr>
      <vt:lpstr>PowerPoint Presentation</vt:lpstr>
      <vt:lpstr>PowerPoint Presentation</vt:lpstr>
      <vt:lpstr>Somatic nervous system</vt:lpstr>
      <vt:lpstr>Sensory pathways</vt:lpstr>
      <vt:lpstr>Motor pathways</vt:lpstr>
      <vt:lpstr>PowerPoint Presentation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</cp:lastModifiedBy>
  <cp:revision>7</cp:revision>
  <dcterms:created xsi:type="dcterms:W3CDTF">2023-02-01T11:31:06Z</dcterms:created>
  <dcterms:modified xsi:type="dcterms:W3CDTF">2023-02-02T11:51:36Z</dcterms:modified>
</cp:coreProperties>
</file>

<file path=docProps/thumbnail.jpeg>
</file>